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Estilo Claro 1 - Ênfas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774" y="5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24893-DBDA-4BFA-9CE1-4BFE7CD0F8CF}" type="datetime1">
              <a:rPr lang="en-US" smtClean="0"/>
              <a:t>12/4/2015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1">
              <a:rPr lang="en-US" smtClean="0"/>
              <a:t>12/4/2015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1">
              <a:rPr lang="en-US" smtClean="0"/>
              <a:t>12/4/2015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1">
              <a:rPr lang="en-US" smtClean="0"/>
              <a:t>12/4/2015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84E2-2D7A-43CF-AC90-352A289A783A}" type="datetime1">
              <a:rPr lang="en-US" smtClean="0"/>
              <a:t>12/4/2015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1">
              <a:rPr lang="en-US" smtClean="0"/>
              <a:t>12/4/2015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1">
              <a:rPr lang="en-US" smtClean="0"/>
              <a:t>12/4/2015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1">
              <a:rPr lang="en-US" smtClean="0"/>
              <a:t>12/4/2015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1">
              <a:rPr lang="en-US" smtClean="0"/>
              <a:t>12/4/2015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1">
              <a:rPr lang="en-US" smtClean="0"/>
              <a:t>12/4/2015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74940-A916-4C8B-9648-02A2D3898F9E}" type="datetime1">
              <a:rPr lang="en-US" smtClean="0"/>
              <a:t>12/4/2015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86B75A-687E-405C-8A0B-8D00578BA2C3}" type="datetime1">
              <a:rPr lang="en-US" smtClean="0"/>
              <a:t>12/4/2015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HMA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Sistema para Gestão de Bares e Restaurantes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4784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 smtClean="0"/>
              <a:t>INICIO DO PROJETO</a:t>
            </a:r>
          </a:p>
          <a:p>
            <a:pPr lvl="1"/>
            <a:r>
              <a:rPr lang="pt-BR" sz="3200" dirty="0" err="1" smtClean="0"/>
              <a:t>Kanban</a:t>
            </a:r>
            <a:r>
              <a:rPr lang="pt-BR" sz="3200" dirty="0" smtClean="0"/>
              <a:t> (</a:t>
            </a:r>
            <a:r>
              <a:rPr lang="pt-BR" sz="3200" dirty="0" err="1" smtClean="0"/>
              <a:t>KanbanFlow</a:t>
            </a:r>
            <a:r>
              <a:rPr lang="pt-BR" sz="3200" dirty="0" smtClean="0"/>
              <a:t> + Metodologia)</a:t>
            </a:r>
          </a:p>
          <a:p>
            <a:pPr lvl="2"/>
            <a:r>
              <a:rPr lang="pt-BR" sz="3200" dirty="0" smtClean="0"/>
              <a:t>Desenvolvimento</a:t>
            </a:r>
          </a:p>
          <a:p>
            <a:pPr lvl="2"/>
            <a:r>
              <a:rPr lang="pt-BR" sz="3200" dirty="0" smtClean="0"/>
              <a:t>Documentação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14684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27" y="1155313"/>
            <a:ext cx="10651377" cy="5024824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28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28" y="902921"/>
            <a:ext cx="10515600" cy="496891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7401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 smtClean="0"/>
              <a:t>COMUNICAÇÃO</a:t>
            </a:r>
          </a:p>
          <a:p>
            <a:pPr lvl="1"/>
            <a:r>
              <a:rPr lang="pt-BR" sz="3200" dirty="0" smtClean="0"/>
              <a:t>E-mail</a:t>
            </a:r>
          </a:p>
          <a:p>
            <a:pPr lvl="1"/>
            <a:r>
              <a:rPr lang="pt-BR" sz="3200" dirty="0" smtClean="0"/>
              <a:t>WhatsApp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152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 smtClean="0"/>
              <a:t>REQUISITOS</a:t>
            </a:r>
          </a:p>
          <a:p>
            <a:pPr lvl="1"/>
            <a:r>
              <a:rPr lang="pt-BR" sz="3200" dirty="0" err="1" smtClean="0"/>
              <a:t>Astah</a:t>
            </a:r>
            <a:r>
              <a:rPr lang="pt-BR" sz="3200" dirty="0" smtClean="0"/>
              <a:t> </a:t>
            </a:r>
            <a:r>
              <a:rPr lang="pt-BR" sz="3200" dirty="0" err="1" smtClean="0"/>
              <a:t>Community</a:t>
            </a:r>
            <a:endParaRPr lang="pt-BR" sz="3200" dirty="0" smtClean="0"/>
          </a:p>
          <a:p>
            <a:pPr lvl="2"/>
            <a:r>
              <a:rPr lang="pt-BR" sz="3200" dirty="0" smtClean="0"/>
              <a:t>Diagramas</a:t>
            </a:r>
            <a:endParaRPr lang="pt-BR" sz="32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66696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3200" dirty="0" smtClean="0"/>
              <a:t>CONFIGURAÇÃO</a:t>
            </a:r>
          </a:p>
          <a:p>
            <a:pPr lvl="1"/>
            <a:r>
              <a:rPr lang="pt-BR" sz="3200" dirty="0" smtClean="0"/>
              <a:t>Definição do controle de versões</a:t>
            </a:r>
          </a:p>
          <a:p>
            <a:endParaRPr lang="pt-BR" dirty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1371120"/>
              </p:ext>
            </p:extLst>
          </p:nvPr>
        </p:nvGraphicFramePr>
        <p:xfrm>
          <a:off x="2038927" y="3158066"/>
          <a:ext cx="8128000" cy="10109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0.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00.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00.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000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Versão </a:t>
                      </a:r>
                      <a:r>
                        <a:rPr lang="pt-BR" dirty="0" err="1" smtClean="0"/>
                        <a:t>stable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Versão release candidate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Versão beta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Versão de correção</a:t>
                      </a:r>
                      <a:endParaRPr lang="pt-BR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aixaDeTexto 4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9533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 smtClean="0"/>
              <a:t>VERSIONADOR</a:t>
            </a:r>
          </a:p>
          <a:p>
            <a:pPr lvl="1"/>
            <a:r>
              <a:rPr lang="pt-BR" sz="3200" dirty="0" smtClean="0"/>
              <a:t>GIT</a:t>
            </a:r>
          </a:p>
          <a:p>
            <a:pPr lvl="1"/>
            <a:r>
              <a:rPr lang="pt-BR" sz="3200" dirty="0" smtClean="0"/>
              <a:t>GITHUB</a:t>
            </a:r>
            <a:endParaRPr lang="pt-BR" sz="32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2175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488" y="1028541"/>
            <a:ext cx="7988877" cy="467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30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512" y="404812"/>
            <a:ext cx="9324975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62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 smtClean="0"/>
              <a:t>CRONOGRAMA</a:t>
            </a:r>
          </a:p>
          <a:p>
            <a:pPr lvl="1"/>
            <a:r>
              <a:rPr lang="pt-BR" sz="3200" dirty="0" smtClean="0"/>
              <a:t>Compatibilidade com cronograma acadêmico</a:t>
            </a:r>
          </a:p>
          <a:p>
            <a:pPr lvl="1"/>
            <a:r>
              <a:rPr lang="pt-BR" sz="3200" dirty="0" smtClean="0"/>
              <a:t>Desenvolvimento modular</a:t>
            </a:r>
            <a:endParaRPr lang="pt-BR" sz="32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8163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Giuliano Henrique Costa</a:t>
            </a:r>
          </a:p>
          <a:p>
            <a:pPr lvl="1"/>
            <a:r>
              <a:rPr lang="pt-BR" dirty="0" smtClean="0"/>
              <a:t>Formando em Análise e Desenvolvimento de Sistemas</a:t>
            </a:r>
          </a:p>
          <a:p>
            <a:pPr lvl="1"/>
            <a:r>
              <a:rPr lang="pt-BR" dirty="0" smtClean="0"/>
              <a:t>26 anos</a:t>
            </a:r>
          </a:p>
          <a:p>
            <a:pPr lvl="1"/>
            <a:r>
              <a:rPr lang="pt-BR" dirty="0" smtClean="0"/>
              <a:t>Programador Pleno (C#, ASP NET MVC, SAP B1)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425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DESENVOLVIMENTO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CaixaDeTexto 4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22334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CASOS DE USO SIGNIFICATIVOS</a:t>
            </a:r>
          </a:p>
          <a:p>
            <a:endParaRPr lang="pt-BR" dirty="0"/>
          </a:p>
        </p:txBody>
      </p:sp>
      <p:pic>
        <p:nvPicPr>
          <p:cNvPr id="4" name="Picture 2" descr="UseCaseDiagram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03" y="2754539"/>
            <a:ext cx="6756248" cy="2835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3926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PROTOTIPAGEM</a:t>
            </a:r>
          </a:p>
          <a:p>
            <a:endParaRPr lang="pt-BR" dirty="0"/>
          </a:p>
        </p:txBody>
      </p:sp>
      <p:pic>
        <p:nvPicPr>
          <p:cNvPr id="4" name="Imagem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0316" y="2223596"/>
            <a:ext cx="5136983" cy="426380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ixaDeTexto 6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0770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 smtClean="0"/>
              <a:t>MULTICAMADAS</a:t>
            </a:r>
          </a:p>
          <a:p>
            <a:pPr lvl="1"/>
            <a:r>
              <a:rPr lang="pt-BR" sz="3200" dirty="0" smtClean="0"/>
              <a:t>DAO (Data Access </a:t>
            </a:r>
            <a:r>
              <a:rPr lang="pt-BR" sz="3200" dirty="0" err="1" smtClean="0"/>
              <a:t>Object</a:t>
            </a:r>
            <a:r>
              <a:rPr lang="pt-BR" sz="3200" dirty="0" smtClean="0"/>
              <a:t>)</a:t>
            </a:r>
          </a:p>
          <a:p>
            <a:pPr lvl="1"/>
            <a:r>
              <a:rPr lang="pt-BR" sz="3200" dirty="0" smtClean="0"/>
              <a:t>BLL (Business </a:t>
            </a:r>
            <a:r>
              <a:rPr lang="pt-BR" sz="3200" dirty="0" err="1" smtClean="0"/>
              <a:t>Layer</a:t>
            </a:r>
            <a:r>
              <a:rPr lang="pt-BR" sz="3200" dirty="0" smtClean="0"/>
              <a:t> </a:t>
            </a:r>
            <a:r>
              <a:rPr lang="pt-BR" sz="3200" dirty="0" err="1" smtClean="0"/>
              <a:t>Logic</a:t>
            </a:r>
            <a:r>
              <a:rPr lang="pt-BR" sz="3200" dirty="0" smtClean="0"/>
              <a:t>)</a:t>
            </a:r>
          </a:p>
          <a:p>
            <a:pPr lvl="1"/>
            <a:r>
              <a:rPr lang="pt-BR" sz="3200" dirty="0" smtClean="0"/>
              <a:t>MODEL (Objetos)</a:t>
            </a:r>
          </a:p>
          <a:p>
            <a:pPr lvl="1"/>
            <a:r>
              <a:rPr lang="pt-BR" sz="3200" dirty="0" smtClean="0"/>
              <a:t>ENTITY (Objetos de banco de dados)</a:t>
            </a:r>
          </a:p>
          <a:p>
            <a:pPr lvl="1"/>
            <a:r>
              <a:rPr lang="pt-BR" sz="3200" dirty="0" smtClean="0"/>
              <a:t>SERVICE ( WCF )</a:t>
            </a:r>
          </a:p>
          <a:p>
            <a:pPr lvl="1"/>
            <a:r>
              <a:rPr lang="pt-BR" sz="3200" dirty="0" smtClean="0"/>
              <a:t>UTIL / HELPER</a:t>
            </a:r>
          </a:p>
          <a:p>
            <a:pPr lvl="1"/>
            <a:r>
              <a:rPr lang="pt-BR" sz="3200" dirty="0" smtClean="0"/>
              <a:t>WEB (</a:t>
            </a:r>
            <a:r>
              <a:rPr lang="pt-BR" sz="3200" dirty="0" err="1" smtClean="0"/>
              <a:t>Asp</a:t>
            </a:r>
            <a:r>
              <a:rPr lang="pt-BR" sz="3200" dirty="0" smtClean="0"/>
              <a:t> .NET MVC )</a:t>
            </a:r>
            <a:endParaRPr lang="pt-BR" sz="32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35872" y="6132949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764879" y="6132949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9944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 smtClean="0"/>
              <a:t>RESPONSIVA</a:t>
            </a:r>
          </a:p>
          <a:p>
            <a:pPr lvl="1"/>
            <a:r>
              <a:rPr lang="pt-BR" sz="3200" dirty="0" smtClean="0"/>
              <a:t>Smartphone</a:t>
            </a:r>
          </a:p>
          <a:p>
            <a:pPr lvl="1"/>
            <a:r>
              <a:rPr lang="pt-BR" sz="3200" dirty="0" smtClean="0"/>
              <a:t>Tablet</a:t>
            </a:r>
          </a:p>
          <a:p>
            <a:pPr lvl="1"/>
            <a:r>
              <a:rPr lang="pt-BR" sz="3200" dirty="0" smtClean="0"/>
              <a:t>Desktop</a:t>
            </a:r>
          </a:p>
          <a:p>
            <a:pPr lvl="1"/>
            <a:r>
              <a:rPr lang="pt-BR" sz="3200" dirty="0" smtClean="0"/>
              <a:t>Notebook</a:t>
            </a:r>
            <a:endParaRPr lang="pt-BR" sz="32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96460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3200" dirty="0" smtClean="0"/>
              <a:t>MANUTENABILIDADE</a:t>
            </a:r>
          </a:p>
          <a:p>
            <a:pPr lvl="1"/>
            <a:r>
              <a:rPr lang="pt-BR" sz="3200" dirty="0" smtClean="0"/>
              <a:t>DESACOPLAMENTO</a:t>
            </a:r>
          </a:p>
          <a:p>
            <a:pPr lvl="1"/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94277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ApresentaçãoTCC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69122"/>
          </a:xfrm>
        </p:spPr>
      </p:pic>
    </p:spTree>
    <p:extLst>
      <p:ext uri="{BB962C8B-B14F-4D97-AF65-F5344CB8AC3E}">
        <p14:creationId xmlns:p14="http://schemas.microsoft.com/office/powerpoint/2010/main" val="155286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 smtClean="0"/>
              <a:t>DIFERENCIAIS</a:t>
            </a:r>
          </a:p>
          <a:p>
            <a:pPr lvl="1"/>
            <a:r>
              <a:rPr lang="pt-BR" sz="3200" dirty="0" smtClean="0"/>
              <a:t>Lista de compras</a:t>
            </a:r>
          </a:p>
          <a:p>
            <a:pPr lvl="1"/>
            <a:r>
              <a:rPr lang="pt-BR" sz="3200" dirty="0" smtClean="0"/>
              <a:t>Aplicação responsiva</a:t>
            </a:r>
          </a:p>
          <a:p>
            <a:pPr lvl="1"/>
            <a:r>
              <a:rPr lang="pt-BR" sz="3200" dirty="0" smtClean="0"/>
              <a:t>Facilidade de utilização</a:t>
            </a:r>
          </a:p>
          <a:p>
            <a:pPr lvl="1"/>
            <a:r>
              <a:rPr lang="pt-BR" sz="3200" dirty="0" smtClean="0"/>
              <a:t>Custo*</a:t>
            </a:r>
            <a:endParaRPr lang="pt-BR" sz="32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332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3200" dirty="0" smtClean="0"/>
              <a:t>Dificuldades encontradas</a:t>
            </a:r>
          </a:p>
          <a:p>
            <a:pPr lvl="1"/>
            <a:r>
              <a:rPr lang="pt-BR" sz="3200" dirty="0" smtClean="0"/>
              <a:t>Levantamento e entendimento dos requisitos</a:t>
            </a:r>
          </a:p>
          <a:p>
            <a:pPr lvl="1"/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2692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3200" dirty="0" smtClean="0"/>
              <a:t>EM DESENVOLVIMENTO</a:t>
            </a:r>
          </a:p>
          <a:p>
            <a:pPr lvl="1"/>
            <a:r>
              <a:rPr lang="pt-BR" sz="3200" dirty="0" smtClean="0"/>
              <a:t>Módulo Fiscal</a:t>
            </a:r>
          </a:p>
          <a:p>
            <a:pPr lvl="1"/>
            <a:r>
              <a:rPr lang="pt-BR" sz="3200" dirty="0" smtClean="0"/>
              <a:t>Módulo Financeiro (Integração terceiro)</a:t>
            </a:r>
          </a:p>
          <a:p>
            <a:pPr lvl="1"/>
            <a:r>
              <a:rPr lang="pt-BR" sz="3200" dirty="0" smtClean="0"/>
              <a:t>Desenvolvimento mobile (aplicação) (Pedidos e Lista de Compras)</a:t>
            </a:r>
          </a:p>
          <a:p>
            <a:pPr lvl="1"/>
            <a:r>
              <a:rPr lang="pt-BR" sz="3200" dirty="0" smtClean="0"/>
              <a:t>API (Disponibilização de acesso aos métodos)</a:t>
            </a:r>
          </a:p>
          <a:p>
            <a:pPr lvl="1"/>
            <a:r>
              <a:rPr lang="pt-BR" sz="3200" dirty="0" err="1" smtClean="0"/>
              <a:t>Refatoração</a:t>
            </a:r>
            <a:r>
              <a:rPr lang="pt-BR" sz="3200" dirty="0" smtClean="0"/>
              <a:t> do Layout</a:t>
            </a:r>
          </a:p>
          <a:p>
            <a:pPr lvl="1"/>
            <a:endParaRPr lang="pt-BR" dirty="0" smtClean="0"/>
          </a:p>
          <a:p>
            <a:pPr lvl="1"/>
            <a:endParaRPr lang="pt-BR" dirty="0" smtClean="0"/>
          </a:p>
          <a:p>
            <a:pPr lvl="1"/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7502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Hermes Bar e Restaurante</a:t>
            </a:r>
          </a:p>
          <a:p>
            <a:pPr lvl="1"/>
            <a:r>
              <a:rPr lang="pt-BR" dirty="0" smtClean="0"/>
              <a:t>Fundação 1961</a:t>
            </a:r>
          </a:p>
          <a:p>
            <a:pPr lvl="1"/>
            <a:r>
              <a:rPr lang="pt-BR" dirty="0" smtClean="0"/>
              <a:t>Lucro BRUTO mensal (médio): R$10.000,00</a:t>
            </a:r>
          </a:p>
          <a:p>
            <a:pPr lvl="1"/>
            <a:r>
              <a:rPr lang="pt-BR" dirty="0" smtClean="0"/>
              <a:t>Capacidade de público: 320 pessoas</a:t>
            </a:r>
          </a:p>
          <a:p>
            <a:pPr lvl="1"/>
            <a:r>
              <a:rPr lang="pt-BR" dirty="0" smtClean="0"/>
              <a:t>Média de público: 130 pessoas (dia)</a:t>
            </a:r>
          </a:p>
          <a:p>
            <a:pPr lvl="1"/>
            <a:r>
              <a:rPr lang="pt-BR" dirty="0" smtClean="0"/>
              <a:t>Identidade histórica preservada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535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Muito obrigado!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Programa de Aplicação Profissional 2015 – HMA Sistema para Gestão de Bares e Restaurantes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6691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INFORMAÇÕES DO AMBIENTE</a:t>
            </a:r>
          </a:p>
          <a:p>
            <a:pPr lvl="1"/>
            <a:r>
              <a:rPr lang="pt-BR" dirty="0" smtClean="0"/>
              <a:t>Não possui automação dos processos</a:t>
            </a:r>
          </a:p>
          <a:p>
            <a:pPr lvl="1"/>
            <a:r>
              <a:rPr lang="pt-BR" dirty="0" smtClean="0"/>
              <a:t>Infraestrutura tecnológica ineficiente</a:t>
            </a:r>
          </a:p>
          <a:p>
            <a:pPr lvl="1"/>
            <a:r>
              <a:rPr lang="pt-BR" dirty="0" smtClean="0"/>
              <a:t>Controle manual/visual (Estoque, funcionários, eventos...)</a:t>
            </a:r>
          </a:p>
          <a:p>
            <a:pPr marL="457200" lvl="1" indent="0">
              <a:buNone/>
            </a:pPr>
            <a:endParaRPr lang="pt-BR" dirty="0" smtClean="0"/>
          </a:p>
          <a:p>
            <a:pPr lvl="1"/>
            <a:endParaRPr lang="pt-BR" dirty="0" smtClean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40643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PROJETO</a:t>
            </a:r>
            <a:endParaRPr lang="pt-BR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 Como poderíamos melhorar a capacidade de gestão e atendimento aos clientes do estabelecimento? 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81119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3200" dirty="0" smtClean="0"/>
              <a:t>NECESSIDADE DE AUTOMAÇÃO</a:t>
            </a:r>
          </a:p>
          <a:p>
            <a:pPr lvl="1"/>
            <a:r>
              <a:rPr lang="pt-BR" sz="3200" dirty="0" smtClean="0"/>
              <a:t>Agilidade e segurança no controle dos produtos</a:t>
            </a:r>
          </a:p>
          <a:p>
            <a:pPr lvl="1"/>
            <a:r>
              <a:rPr lang="pt-BR" sz="3200" dirty="0" smtClean="0"/>
              <a:t>Consistência nas informações de comandas</a:t>
            </a:r>
          </a:p>
          <a:p>
            <a:pPr lvl="1"/>
            <a:r>
              <a:rPr lang="pt-BR" sz="3200" dirty="0" smtClean="0"/>
              <a:t>Manutenção de cadastros</a:t>
            </a:r>
          </a:p>
          <a:p>
            <a:pPr lvl="1"/>
            <a:endParaRPr lang="pt-BR" dirty="0" smtClean="0"/>
          </a:p>
          <a:p>
            <a:pPr lvl="1"/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567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3200" dirty="0" smtClean="0"/>
              <a:t>COMPARATIVO DE SISTEMAS PRESENTES NO MERCADO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 smtClean="0"/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064017"/>
              </p:ext>
            </p:extLst>
          </p:nvPr>
        </p:nvGraphicFramePr>
        <p:xfrm>
          <a:off x="1864574" y="2960590"/>
          <a:ext cx="8128000" cy="18542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032000"/>
                <a:gridCol w="2032000"/>
                <a:gridCol w="1644203"/>
                <a:gridCol w="2419797"/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NOME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PLATAFORMA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CUSTO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REGRAS</a:t>
                      </a:r>
                      <a:r>
                        <a:rPr lang="pt-BR" baseline="0" dirty="0" smtClean="0"/>
                        <a:t> DE NEGÓCIO</a:t>
                      </a:r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ALTECSIS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WEB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ECOMANDA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WEB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GRFOOD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DESKTOP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CHEFF SOLUTIONS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WEB/DESKTOP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Multiplicar 4"/>
          <p:cNvSpPr/>
          <p:nvPr/>
        </p:nvSpPr>
        <p:spPr>
          <a:xfrm>
            <a:off x="6207617" y="3361386"/>
            <a:ext cx="309093" cy="309093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Multiplicar 5"/>
          <p:cNvSpPr/>
          <p:nvPr/>
        </p:nvSpPr>
        <p:spPr>
          <a:xfrm>
            <a:off x="8510788" y="3361385"/>
            <a:ext cx="309093" cy="309093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Multiplicar 6"/>
          <p:cNvSpPr/>
          <p:nvPr/>
        </p:nvSpPr>
        <p:spPr>
          <a:xfrm>
            <a:off x="8510787" y="3720582"/>
            <a:ext cx="309093" cy="309093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617" y="3701648"/>
            <a:ext cx="359149" cy="343866"/>
          </a:xfrm>
          <a:prstGeom prst="rect">
            <a:avLst/>
          </a:prstGeom>
        </p:spPr>
      </p:pic>
      <p:sp>
        <p:nvSpPr>
          <p:cNvPr id="9" name="Multiplicar 8"/>
          <p:cNvSpPr/>
          <p:nvPr/>
        </p:nvSpPr>
        <p:spPr>
          <a:xfrm>
            <a:off x="6206158" y="4116863"/>
            <a:ext cx="309093" cy="309093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5936" y="4085700"/>
            <a:ext cx="359149" cy="343866"/>
          </a:xfrm>
          <a:prstGeom prst="rect">
            <a:avLst/>
          </a:prstGeom>
        </p:spPr>
      </p:pic>
      <p:sp>
        <p:nvSpPr>
          <p:cNvPr id="11" name="Multiplicar 10"/>
          <p:cNvSpPr/>
          <p:nvPr/>
        </p:nvSpPr>
        <p:spPr>
          <a:xfrm>
            <a:off x="8804854" y="4116863"/>
            <a:ext cx="309093" cy="309093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Multiplicar 11"/>
          <p:cNvSpPr/>
          <p:nvPr/>
        </p:nvSpPr>
        <p:spPr>
          <a:xfrm>
            <a:off x="6206158" y="4488800"/>
            <a:ext cx="309093" cy="309093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5758" y="4444131"/>
            <a:ext cx="359149" cy="343866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544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3600" dirty="0" smtClean="0"/>
              <a:t>INICIO DO PROJETO</a:t>
            </a:r>
          </a:p>
          <a:p>
            <a:pPr lvl="1"/>
            <a:r>
              <a:rPr lang="pt-BR" sz="3200" dirty="0" smtClean="0"/>
              <a:t>Documento de Visão</a:t>
            </a:r>
          </a:p>
          <a:p>
            <a:pPr lvl="2"/>
            <a:r>
              <a:rPr lang="pt-BR" sz="2800" dirty="0" smtClean="0"/>
              <a:t>Definição dos </a:t>
            </a:r>
            <a:r>
              <a:rPr lang="pt-BR" sz="2800" dirty="0" err="1" smtClean="0"/>
              <a:t>Stakeholders</a:t>
            </a:r>
            <a:r>
              <a:rPr lang="pt-BR" sz="2800" dirty="0" smtClean="0"/>
              <a:t> (partes interessadas)</a:t>
            </a:r>
          </a:p>
          <a:p>
            <a:pPr lvl="2"/>
            <a:r>
              <a:rPr lang="pt-BR" sz="2800" dirty="0" smtClean="0"/>
              <a:t>Papéis no desenvolvimento/projeto</a:t>
            </a:r>
          </a:p>
          <a:p>
            <a:pPr lvl="1"/>
            <a:r>
              <a:rPr lang="pt-BR" sz="3200" dirty="0" smtClean="0"/>
              <a:t>EAP (Estrutura Analítica do Projeto)</a:t>
            </a:r>
          </a:p>
          <a:p>
            <a:pPr lvl="1"/>
            <a:r>
              <a:rPr lang="pt-BR" sz="3200" dirty="0" smtClean="0"/>
              <a:t>Definição da metodologia</a:t>
            </a:r>
          </a:p>
          <a:p>
            <a:pPr lvl="2"/>
            <a:r>
              <a:rPr lang="pt-BR" sz="2800" dirty="0" smtClean="0"/>
              <a:t>Iterativo e Incremental</a:t>
            </a:r>
          </a:p>
          <a:p>
            <a:pPr lvl="1"/>
            <a:r>
              <a:rPr lang="pt-BR" sz="3200" dirty="0" smtClean="0"/>
              <a:t>Mapeamento dos Processos (BPMN)</a:t>
            </a:r>
          </a:p>
          <a:p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293022" y="5838285"/>
            <a:ext cx="246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Giuliano Henrique Costa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822029" y="5838285"/>
            <a:ext cx="30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/>
              <a:t>Allston</a:t>
            </a:r>
            <a:r>
              <a:rPr lang="pt-BR" dirty="0" smtClean="0"/>
              <a:t> Wagner Siviero Martins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5509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54" y="1691322"/>
            <a:ext cx="10851145" cy="405829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759335" y="5749615"/>
            <a:ext cx="4687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Mapeamento do processo da entrada do cliente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558865" y="133350"/>
            <a:ext cx="508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HMA – Sistema para Gestão de Bares e Restaurantes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85999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TM02900769[[fn=Retrospectiva]]</Template>
  <TotalTime>69</TotalTime>
  <Words>737</Words>
  <Application>Microsoft Office PowerPoint</Application>
  <PresentationFormat>Widescreen</PresentationFormat>
  <Paragraphs>176</Paragraphs>
  <Slides>30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4" baseType="lpstr">
      <vt:lpstr>Calibri</vt:lpstr>
      <vt:lpstr>Calibri Light</vt:lpstr>
      <vt:lpstr>Wingdings 2</vt:lpstr>
      <vt:lpstr>HDOfficeLightV0</vt:lpstr>
      <vt:lpstr>HMA</vt:lpstr>
      <vt:lpstr>Apresentação do PowerPoint</vt:lpstr>
      <vt:lpstr>Apresentação do PowerPoint</vt:lpstr>
      <vt:lpstr>Apresentação do PowerPoint</vt:lpstr>
      <vt:lpstr>PROJETO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DESENVOLVIMENTO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Muito obrigado!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HMA</dc:title>
  <dc:creator>Giuliano</dc:creator>
  <cp:lastModifiedBy>Giuliano</cp:lastModifiedBy>
  <cp:revision>16</cp:revision>
  <dcterms:created xsi:type="dcterms:W3CDTF">2015-12-05T01:33:42Z</dcterms:created>
  <dcterms:modified xsi:type="dcterms:W3CDTF">2015-12-05T02:43:15Z</dcterms:modified>
</cp:coreProperties>
</file>

<file path=docProps/thumbnail.jpeg>
</file>